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1" r:id="rId11"/>
    <p:sldId id="262" r:id="rId12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271-5D4A-4206-B935-637E9C6EA9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367E-DC1A-4406-87BB-7DF4A8E4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7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271-5D4A-4206-B935-637E9C6EA9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367E-DC1A-4406-87BB-7DF4A8E4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4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271-5D4A-4206-B935-637E9C6EA9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367E-DC1A-4406-87BB-7DF4A8E4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271-5D4A-4206-B935-637E9C6EA9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367E-DC1A-4406-87BB-7DF4A8E4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9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271-5D4A-4206-B935-637E9C6EA9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367E-DC1A-4406-87BB-7DF4A8E4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7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271-5D4A-4206-B935-637E9C6EA9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367E-DC1A-4406-87BB-7DF4A8E4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271-5D4A-4206-B935-637E9C6EA9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367E-DC1A-4406-87BB-7DF4A8E4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0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271-5D4A-4206-B935-637E9C6EA9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367E-DC1A-4406-87BB-7DF4A8E4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5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271-5D4A-4206-B935-637E9C6EA9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367E-DC1A-4406-87BB-7DF4A8E4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271-5D4A-4206-B935-637E9C6EA9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367E-DC1A-4406-87BB-7DF4A8E4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36271-5D4A-4206-B935-637E9C6EA9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367E-DC1A-4406-87BB-7DF4A8E4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4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6271-5D4A-4206-B935-637E9C6EA9B8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367E-DC1A-4406-87BB-7DF4A8E4F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la.mil/HQ/InformationOperations/DocumentServic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r="8808"/>
          <a:stretch/>
        </p:blipFill>
        <p:spPr>
          <a:xfrm>
            <a:off x="405181" y="1361210"/>
            <a:ext cx="4204158" cy="543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3699" y="304541"/>
            <a:ext cx="3007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Monotype Corsiva" panose="03010101010201010101" pitchFamily="66" charset="0"/>
                <a:cs typeface="Snell Roundhand"/>
              </a:rPr>
              <a:t>Marines’ Hymn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4719" y="1283415"/>
            <a:ext cx="2785083" cy="5693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Monotype Corsiva"/>
                <a:cs typeface="Monotype Corsiva"/>
              </a:rPr>
              <a:t> </a:t>
            </a:r>
            <a:r>
              <a:rPr lang="en-US" sz="1400" dirty="0">
                <a:latin typeface="Monotype Corsiva"/>
                <a:cs typeface="Monotype Corsiva"/>
              </a:rPr>
              <a:t>From the halls of Montezuma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To the shores of Tripoli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We fight our country’s battles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In the air, on land and sea.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First to fight for right and freedom,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And to keep our honor clean,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We are proud to claim the title of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UNITED STATES MARINE.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 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Our Flag’s unfurl’d to every breeze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From dawn to setting sun;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We have fought in every clime and place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Where we could take a gun.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In the snow of far-off northern lands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And in sunny tropic scenes,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You will find us always on the job, the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UNITED STATES MARINES.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 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Here’s health to you and to our Corps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Which we are proud to serve;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In many a strife we’ve fought for life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And never lost our nerve.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If the Army and the Navy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Ever look on Heaven’s scenes,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They will find the streets are guarded by</a:t>
            </a:r>
          </a:p>
          <a:p>
            <a:pPr algn="ctr"/>
            <a:r>
              <a:rPr lang="en-US" sz="1400" dirty="0">
                <a:latin typeface="Monotype Corsiva"/>
                <a:cs typeface="Monotype Corsiva"/>
              </a:rPr>
              <a:t>UNITED STATES MARINES.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6797" y="294813"/>
            <a:ext cx="418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onotype Corsiva" panose="03010101010201010101" pitchFamily="66" charset="0"/>
                <a:cs typeface="Snell Roundhand"/>
              </a:rPr>
              <a:t>Event </a:t>
            </a:r>
          </a:p>
          <a:p>
            <a:pPr algn="ctr"/>
            <a:r>
              <a:rPr lang="en-US" sz="3200" dirty="0" smtClean="0">
                <a:latin typeface="Monotype Corsiva" panose="03010101010201010101" pitchFamily="66" charset="0"/>
                <a:cs typeface="Snell Roundhand"/>
              </a:rPr>
              <a:t>Title</a:t>
            </a:r>
            <a:endParaRPr lang="en-US" sz="3200" dirty="0">
              <a:latin typeface="Monotype Corsiva" panose="03010101010201010101" pitchFamily="66" charset="0"/>
              <a:cs typeface="Snell Roundha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6853" y="6348222"/>
            <a:ext cx="2603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onotype Corsiva" panose="03010101010201010101" pitchFamily="66" charset="0"/>
                <a:cs typeface="Monotype Corsiva"/>
              </a:rPr>
              <a:t>XX Month Year</a:t>
            </a:r>
          </a:p>
          <a:p>
            <a:pPr algn="ctr"/>
            <a:r>
              <a:rPr lang="en-US" sz="2400" dirty="0">
                <a:latin typeface="Monotype Corsiva" panose="03010101010201010101" pitchFamily="66" charset="0"/>
                <a:cs typeface="Monotype Corsiva"/>
              </a:rPr>
              <a:t>Quantico, VA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26627" y="247032"/>
            <a:ext cx="4583547" cy="7281542"/>
            <a:chOff x="133350" y="135082"/>
            <a:chExt cx="9791702" cy="7505441"/>
          </a:xfrm>
        </p:grpSpPr>
        <p:sp>
          <p:nvSpPr>
            <p:cNvPr id="11" name="Plaque 10"/>
            <p:cNvSpPr/>
            <p:nvPr/>
          </p:nvSpPr>
          <p:spPr>
            <a:xfrm>
              <a:off x="133350" y="138287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sng">
              <a:solidFill>
                <a:srgbClr val="FFFF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laque 11"/>
            <p:cNvSpPr/>
            <p:nvPr/>
          </p:nvSpPr>
          <p:spPr>
            <a:xfrm>
              <a:off x="133350" y="135082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thickThin">
              <a:solidFill>
                <a:srgbClr val="C000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5487" y="247032"/>
            <a:ext cx="4583547" cy="7281542"/>
            <a:chOff x="133350" y="135082"/>
            <a:chExt cx="9791702" cy="7505441"/>
          </a:xfrm>
        </p:grpSpPr>
        <p:sp>
          <p:nvSpPr>
            <p:cNvPr id="14" name="Plaque 13"/>
            <p:cNvSpPr/>
            <p:nvPr/>
          </p:nvSpPr>
          <p:spPr>
            <a:xfrm>
              <a:off x="133350" y="138287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sng">
              <a:solidFill>
                <a:srgbClr val="FFFF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laque 14"/>
            <p:cNvSpPr/>
            <p:nvPr/>
          </p:nvSpPr>
          <p:spPr>
            <a:xfrm>
              <a:off x="133350" y="135082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thickThin">
              <a:solidFill>
                <a:srgbClr val="C000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sword, weapon&#10;&#10;Description automatically generated">
            <a:extLst>
              <a:ext uri="{FF2B5EF4-FFF2-40B4-BE49-F238E27FC236}">
                <a16:creationId xmlns:a16="http://schemas.microsoft.com/office/drawing/2014/main" id="{3FAA68B8-ABFC-4CDB-8CB2-B91F30BCAD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74" y="2699655"/>
            <a:ext cx="3064411" cy="317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0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sword, weapon&#10;&#10;Description automatically generated">
            <a:extLst>
              <a:ext uri="{FF2B5EF4-FFF2-40B4-BE49-F238E27FC236}">
                <a16:creationId xmlns:a16="http://schemas.microsoft.com/office/drawing/2014/main" id="{7B38CA9F-E523-40AF-B009-4DB52A21DE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9" y="1860359"/>
            <a:ext cx="4235258" cy="4387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" b="9822"/>
          <a:stretch/>
        </p:blipFill>
        <p:spPr>
          <a:xfrm>
            <a:off x="5437378" y="1020725"/>
            <a:ext cx="4170182" cy="590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447688" y="1322792"/>
            <a:ext cx="4149563" cy="5447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For xx years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This Marine has stood the watch</a:t>
            </a:r>
          </a:p>
          <a:p>
            <a:pPr algn="ctr"/>
            <a:endParaRPr lang="en-US" sz="1200" dirty="0">
              <a:latin typeface="Bodoni MT" panose="02070603080606020203" pitchFamily="18" charset="0"/>
              <a:ea typeface="华文楷体"/>
              <a:cs typeface="Monotype Corsiva"/>
            </a:endParaRP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While some of us were in our bunks at night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This Marine stood the watch</a:t>
            </a:r>
          </a:p>
          <a:p>
            <a:pPr algn="ctr"/>
            <a:endParaRPr lang="en-US" sz="1200" dirty="0">
              <a:latin typeface="Bodoni MT" panose="02070603080606020203" pitchFamily="18" charset="0"/>
              <a:ea typeface="华文楷体"/>
              <a:cs typeface="Monotype Corsiva"/>
            </a:endParaRP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While some of us were in school learning our trade and yes,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Even before some of us were born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This Marine stood the watch</a:t>
            </a:r>
          </a:p>
          <a:p>
            <a:pPr algn="ctr"/>
            <a:endParaRPr lang="en-US" sz="1200" dirty="0">
              <a:latin typeface="Bodoni MT" panose="02070603080606020203" pitchFamily="18" charset="0"/>
              <a:ea typeface="华文楷体"/>
              <a:cs typeface="Monotype Corsiva"/>
            </a:endParaRP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In those years when the storm clouds of war were seen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 Churning on the horizon of history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This Marine stood the watch</a:t>
            </a:r>
          </a:p>
          <a:p>
            <a:pPr algn="ctr"/>
            <a:endParaRPr lang="en-US" sz="1200" dirty="0">
              <a:latin typeface="Bodoni MT" panose="02070603080606020203" pitchFamily="18" charset="0"/>
              <a:ea typeface="华文楷体"/>
              <a:cs typeface="Monotype Corsiva"/>
            </a:endParaRP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Many times he would cast an eye ashore and see his family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Standing there needing his guidance and help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Needing that hand to hold during those hard times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But he still stood the watch</a:t>
            </a:r>
          </a:p>
          <a:p>
            <a:pPr algn="ctr"/>
            <a:endParaRPr lang="en-US" sz="1200" dirty="0">
              <a:latin typeface="Bodoni MT" panose="02070603080606020203" pitchFamily="18" charset="0"/>
              <a:ea typeface="华文楷体"/>
              <a:cs typeface="Monotype Corsiva"/>
            </a:endParaRP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He stood the watch so that we, our families, and our fellow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Countrymen, could sleep soundly in safety each and every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Night knowing a Marine stood the watch</a:t>
            </a:r>
          </a:p>
          <a:p>
            <a:pPr algn="ctr"/>
            <a:endParaRPr lang="en-US" sz="1200" dirty="0">
              <a:latin typeface="Bodoni MT" panose="02070603080606020203" pitchFamily="18" charset="0"/>
              <a:ea typeface="华文楷体"/>
              <a:cs typeface="Monotype Corsiva"/>
            </a:endParaRP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Today we are here to say “Marine…the watch stands relieved.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Relieved by those you have trained, mentored, and led.”</a:t>
            </a:r>
          </a:p>
          <a:p>
            <a:pPr algn="ctr"/>
            <a:endParaRPr lang="en-US" sz="1200" dirty="0">
              <a:latin typeface="Bodoni MT" panose="02070603080606020203" pitchFamily="18" charset="0"/>
              <a:ea typeface="华文楷体"/>
              <a:cs typeface="Monotype Corsiva"/>
            </a:endParaRP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Rank Name, you stand relieved. </a:t>
            </a:r>
          </a:p>
          <a:p>
            <a:pPr algn="ctr"/>
            <a:endParaRPr lang="en-US" sz="1200" dirty="0">
              <a:latin typeface="Bodoni MT" panose="02070603080606020203" pitchFamily="18" charset="0"/>
              <a:ea typeface="华文楷体"/>
              <a:cs typeface="Monotype Corsiva"/>
            </a:endParaRPr>
          </a:p>
          <a:p>
            <a:pPr algn="ctr"/>
            <a:r>
              <a:rPr lang="en-US" sz="1200" dirty="0">
                <a:latin typeface="Bodoni MT" panose="02070603080606020203" pitchFamily="18" charset="0"/>
                <a:ea typeface="华文楷体"/>
                <a:cs typeface="Monotype Corsiva"/>
              </a:rPr>
              <a:t>We have the watch.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226627" y="226250"/>
            <a:ext cx="4583547" cy="7281542"/>
            <a:chOff x="133350" y="135082"/>
            <a:chExt cx="9791702" cy="7505441"/>
          </a:xfrm>
        </p:grpSpPr>
        <p:sp>
          <p:nvSpPr>
            <p:cNvPr id="7" name="Plaque 6"/>
            <p:cNvSpPr/>
            <p:nvPr/>
          </p:nvSpPr>
          <p:spPr>
            <a:xfrm>
              <a:off x="133350" y="138287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sng">
              <a:solidFill>
                <a:srgbClr val="FFFF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laque 7"/>
            <p:cNvSpPr/>
            <p:nvPr/>
          </p:nvSpPr>
          <p:spPr>
            <a:xfrm>
              <a:off x="133350" y="135082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thickThin">
              <a:solidFill>
                <a:srgbClr val="C000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5487" y="226250"/>
            <a:ext cx="4583547" cy="7281542"/>
            <a:chOff x="133350" y="135082"/>
            <a:chExt cx="9791702" cy="7505441"/>
          </a:xfrm>
        </p:grpSpPr>
        <p:sp>
          <p:nvSpPr>
            <p:cNvPr id="10" name="Plaque 9"/>
            <p:cNvSpPr/>
            <p:nvPr/>
          </p:nvSpPr>
          <p:spPr>
            <a:xfrm>
              <a:off x="133350" y="138287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sng">
              <a:solidFill>
                <a:srgbClr val="FFFF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laque 10"/>
            <p:cNvSpPr/>
            <p:nvPr/>
          </p:nvSpPr>
          <p:spPr>
            <a:xfrm>
              <a:off x="133350" y="135082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thickThin">
              <a:solidFill>
                <a:srgbClr val="C000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43255" y="235551"/>
            <a:ext cx="255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Monotype Corsiva" panose="03010101010201010101" pitchFamily="66" charset="0"/>
                <a:cs typeface="Snell Roundhand"/>
              </a:rPr>
              <a:t>“The Watch”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2759" y="235551"/>
            <a:ext cx="378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Monotype Corsiva" panose="03010101010201010101" pitchFamily="66" charset="0"/>
                <a:cs typeface="Snell Roundhand"/>
              </a:rPr>
              <a:t>Sequence of Events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724" y="1322792"/>
            <a:ext cx="389107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Bodoni" pitchFamily="18" charset="0"/>
              </a:rPr>
              <a:t>Invocation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Bodoni" pitchFamily="18" charset="0"/>
              </a:rPr>
              <a:t>Adjutant’s call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Bodoni" pitchFamily="18" charset="0"/>
              </a:rPr>
              <a:t>Receive the report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Bodoni" pitchFamily="18" charset="0"/>
              </a:rPr>
              <a:t>Publish the order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Bodoni" pitchFamily="18" charset="0"/>
              </a:rPr>
              <a:t>National anthem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Bodoni" pitchFamily="18" charset="0"/>
              </a:rPr>
              <a:t>Reading of Certificates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Bodoni" pitchFamily="18" charset="0"/>
              </a:rPr>
              <a:t>Remarks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Bodoni" pitchFamily="18" charset="0"/>
              </a:rPr>
              <a:t>Anchors Away/ Marines Hymn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Bodoni" pitchFamily="18" charset="0"/>
              </a:rPr>
              <a:t>Conclusion of Retirement Ceremony</a:t>
            </a:r>
          </a:p>
        </p:txBody>
      </p:sp>
    </p:spTree>
    <p:extLst>
      <p:ext uri="{BB962C8B-B14F-4D97-AF65-F5344CB8AC3E}">
        <p14:creationId xmlns:p14="http://schemas.microsoft.com/office/powerpoint/2010/main" val="339793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6" t="5732" r="28929" b="757"/>
          <a:stretch/>
        </p:blipFill>
        <p:spPr>
          <a:xfrm>
            <a:off x="5472259" y="967564"/>
            <a:ext cx="4185612" cy="6294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308962" y="1068957"/>
            <a:ext cx="4447076" cy="6200159"/>
          </a:xfrm>
          <a:prstGeom prst="rect">
            <a:avLst/>
          </a:prstGeom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dirty="0">
                <a:latin typeface="Bodoni MT" panose="02070603080606020203" pitchFamily="18" charset="0"/>
                <a:cs typeface="Monotype Corsiva"/>
              </a:rPr>
              <a:t>I am the flag 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latin typeface="Bodoni MT" panose="02070603080606020203" pitchFamily="18" charset="0"/>
                <a:cs typeface="Monotype Corsiva"/>
              </a:rPr>
              <a:t>of the United States of America.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latin typeface="Bodoni MT" panose="02070603080606020203" pitchFamily="18" charset="0"/>
                <a:cs typeface="Monotype Corsiva"/>
              </a:rPr>
              <a:t> My name is Old Glory.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I fly atop the world's tallest buildings. 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latin typeface="Bodoni MT" panose="02070603080606020203" pitchFamily="18" charset="0"/>
                <a:cs typeface="Monotype Corsiva"/>
              </a:rPr>
              <a:t>I stand watch in America's halls of justice.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I fly majestically over great institutes of learning. 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latin typeface="Bodoni MT" panose="02070603080606020203" pitchFamily="18" charset="0"/>
                <a:cs typeface="Monotype Corsiva"/>
              </a:rPr>
              <a:t>I stand guard with the greatest military power in the world.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Look up! And see me!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I stand for peace - honor - truth and justice. I stand for freedom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I am confident - I am arrogant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I am proud.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endParaRPr lang="en-US" sz="900" dirty="0">
              <a:latin typeface="Bodoni MT" panose="02070603080606020203" pitchFamily="18" charset="0"/>
              <a:cs typeface="Monotype Corsiva"/>
            </a:endParaRPr>
          </a:p>
          <a:p>
            <a:pPr algn="ctr">
              <a:lnSpc>
                <a:spcPct val="90000"/>
              </a:lnSpc>
            </a:pPr>
            <a:r>
              <a:rPr lang="en-US" sz="900" dirty="0">
                <a:latin typeface="Bodoni MT" panose="02070603080606020203" pitchFamily="18" charset="0"/>
                <a:cs typeface="Monotype Corsiva"/>
              </a:rPr>
              <a:t>When I am flown with my fellow banners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My head is a little higher; My colors a little truer.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I bow to no one. I am recognized all over the world.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I am worshipped - I am saluted - I am respected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I am revered - I am loved, and I am feared.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I have fought every battle of every war for more than 200 years: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Gettysburg, </a:t>
            </a:r>
            <a:r>
              <a:rPr lang="en-US" sz="900" dirty="0" err="1">
                <a:latin typeface="Bodoni MT" panose="02070603080606020203" pitchFamily="18" charset="0"/>
                <a:cs typeface="Monotype Corsiva"/>
              </a:rPr>
              <a:t>Shilo</a:t>
            </a:r>
            <a:r>
              <a:rPr lang="en-US" sz="900" dirty="0">
                <a:latin typeface="Bodoni MT" panose="02070603080606020203" pitchFamily="18" charset="0"/>
                <a:cs typeface="Monotype Corsiva"/>
              </a:rPr>
              <a:t>, Appomattox, San Juan Hill, the trenches of France,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the Argonne Forest, Anzio, Rome, the beaches of Normandy,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the deserts of Africa, the cane fields of the Philippines, the rice paddies and jungles of Guam,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latin typeface="Bodoni MT" panose="02070603080606020203" pitchFamily="18" charset="0"/>
                <a:cs typeface="Monotype Corsiva"/>
              </a:rPr>
              <a:t> Okinawa, Japan, Korea, Vietnam, Guadalcanal, New Britain, </a:t>
            </a:r>
            <a:r>
              <a:rPr lang="en-US" sz="900" dirty="0" err="1">
                <a:latin typeface="Bodoni MT" panose="02070603080606020203" pitchFamily="18" charset="0"/>
                <a:cs typeface="Monotype Corsiva"/>
              </a:rPr>
              <a:t>Peleliu</a:t>
            </a:r>
            <a:r>
              <a:rPr lang="en-US" sz="900" dirty="0">
                <a:latin typeface="Bodoni MT" panose="02070603080606020203" pitchFamily="18" charset="0"/>
                <a:cs typeface="Monotype Corsiva"/>
              </a:rPr>
              <a:t>, and many more islands.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And a score of places long forgotten by all but those who were with me.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endParaRPr lang="en-US" sz="900" dirty="0">
              <a:latin typeface="Bodoni MT" panose="02070603080606020203" pitchFamily="18" charset="0"/>
              <a:cs typeface="Monotype Corsiva"/>
            </a:endParaRPr>
          </a:p>
          <a:p>
            <a:pPr algn="ctr">
              <a:lnSpc>
                <a:spcPct val="90000"/>
              </a:lnSpc>
            </a:pPr>
            <a:r>
              <a:rPr lang="en-US" sz="900" dirty="0">
                <a:latin typeface="Bodoni MT" panose="02070603080606020203" pitchFamily="18" charset="0"/>
                <a:cs typeface="Monotype Corsiva"/>
              </a:rPr>
              <a:t>I was there. I led my soldiers - I followed them. I watched over them.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They loved me. I was on a small hill in Iwo Jima.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I was dirty, battle-worn and tired, but my soldiers cheered me,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and I was proud.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endParaRPr lang="en-US" sz="900" dirty="0">
              <a:latin typeface="Bodoni MT" panose="02070603080606020203" pitchFamily="18" charset="0"/>
              <a:cs typeface="Monotype Corsiva"/>
            </a:endParaRPr>
          </a:p>
          <a:p>
            <a:pPr algn="ctr">
              <a:lnSpc>
                <a:spcPct val="90000"/>
              </a:lnSpc>
            </a:pPr>
            <a:r>
              <a:rPr lang="en-US" sz="900" dirty="0">
                <a:latin typeface="Bodoni MT" panose="02070603080606020203" pitchFamily="18" charset="0"/>
                <a:cs typeface="Monotype Corsiva"/>
              </a:rPr>
              <a:t>I have been soiled, burned, torn and trampled on the streets of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countries I have helped set free. It does not hurt, for I am invincible.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I have been soiled, burned, torn and trampled on the streets of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my country, and when it is by those with whom I have served in battle - it hurts.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But I shall overcome - for I am strong. I have slipped the bonds of Earth 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latin typeface="Bodoni MT" panose="02070603080606020203" pitchFamily="18" charset="0"/>
                <a:cs typeface="Monotype Corsiva"/>
              </a:rPr>
              <a:t>and stand watch over the uncharted new frontiers of space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latin typeface="Bodoni MT" panose="02070603080606020203" pitchFamily="18" charset="0"/>
                <a:cs typeface="Monotype Corsiva"/>
              </a:rPr>
              <a:t> from my vantage point on the moon.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I have been a silent witness to all of America's finest hours.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endParaRPr lang="en-US" sz="900" dirty="0">
              <a:latin typeface="Bodoni MT" panose="02070603080606020203" pitchFamily="18" charset="0"/>
              <a:cs typeface="Monotype Corsiva"/>
            </a:endParaRPr>
          </a:p>
          <a:p>
            <a:pPr algn="ctr">
              <a:lnSpc>
                <a:spcPct val="90000"/>
              </a:lnSpc>
            </a:pPr>
            <a:r>
              <a:rPr lang="en-US" sz="900" dirty="0">
                <a:latin typeface="Bodoni MT" panose="02070603080606020203" pitchFamily="18" charset="0"/>
                <a:cs typeface="Monotype Corsiva"/>
              </a:rPr>
              <a:t>But my finest hour comes when I am torn into strips to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be used for bandages for my wounded comrades on the field of battle,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When I fly at half mast to honor my soldiers,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And when I lie in the trembling arms of a grieving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mother at the grave side of her fallen son.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r>
              <a:rPr lang="en-US" sz="900" dirty="0">
                <a:latin typeface="Bodoni MT" panose="02070603080606020203" pitchFamily="18" charset="0"/>
                <a:cs typeface="Monotype Corsiva"/>
              </a:rPr>
              <a:t>I am proud.</a:t>
            </a:r>
            <a:br>
              <a:rPr lang="en-US" sz="900" dirty="0">
                <a:latin typeface="Bodoni MT" panose="02070603080606020203" pitchFamily="18" charset="0"/>
                <a:cs typeface="Monotype Corsiva"/>
              </a:rPr>
            </a:br>
            <a:endParaRPr lang="en-US" sz="900" dirty="0">
              <a:latin typeface="Bodoni MT" panose="02070603080606020203" pitchFamily="18" charset="0"/>
              <a:cs typeface="Monotype Corsiva"/>
            </a:endParaRPr>
          </a:p>
          <a:p>
            <a:pPr algn="ctr">
              <a:lnSpc>
                <a:spcPct val="90000"/>
              </a:lnSpc>
            </a:pPr>
            <a:r>
              <a:rPr lang="en-US" sz="900" dirty="0">
                <a:latin typeface="Bodoni MT" panose="02070603080606020203" pitchFamily="18" charset="0"/>
                <a:cs typeface="Monotype Corsiva"/>
              </a:rPr>
              <a:t>My name is Old Glory .. long may I wave.</a:t>
            </a:r>
          </a:p>
          <a:p>
            <a:pPr algn="ctr">
              <a:lnSpc>
                <a:spcPct val="90000"/>
              </a:lnSpc>
            </a:pPr>
            <a:r>
              <a:rPr lang="en-US" sz="900" dirty="0">
                <a:latin typeface="Bodoni MT" panose="02070603080606020203" pitchFamily="18" charset="0"/>
                <a:cs typeface="Monotype Corsiva"/>
              </a:rPr>
              <a:t>Dear God in Heaven .. long may I wave.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710" y="924027"/>
            <a:ext cx="4156535" cy="623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32780" y="1320297"/>
            <a:ext cx="4412244" cy="576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Almighty Father,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whose command is over all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and whose love never fails,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make me aware of Thy presence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 and obedient to Thy will. </a:t>
            </a:r>
          </a:p>
          <a:p>
            <a:pPr algn="ctr">
              <a:lnSpc>
                <a:spcPct val="70000"/>
              </a:lnSpc>
            </a:pPr>
            <a:r>
              <a:rPr lang="en-US" sz="1200" dirty="0">
                <a:latin typeface="Bodoni MT" panose="02070603080606020203" pitchFamily="18" charset="0"/>
                <a:cs typeface="Monotype Corsiva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n-US" sz="1200" dirty="0">
                <a:latin typeface="Bodoni MT" panose="02070603080606020203" pitchFamily="18" charset="0"/>
                <a:cs typeface="Monotype Corsiva"/>
              </a:rPr>
              <a:t>Keep me true to my best self,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guarding me against dishonesty in purpose and deed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and helping me to live so that I can face my fellow Marines,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my loved ones and Thee without shame or fear. 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 Protect my family.  </a:t>
            </a:r>
          </a:p>
          <a:p>
            <a:pPr algn="ctr"/>
            <a:endParaRPr lang="en-US" sz="1200" dirty="0">
              <a:latin typeface="Bodoni MT" panose="02070603080606020203" pitchFamily="18" charset="0"/>
              <a:cs typeface="Monotype Corsiva"/>
            </a:endParaRPr>
          </a:p>
          <a:p>
            <a:pPr algn="ctr">
              <a:lnSpc>
                <a:spcPct val="70000"/>
              </a:lnSpc>
            </a:pPr>
            <a:r>
              <a:rPr lang="en-US" sz="1200" dirty="0">
                <a:latin typeface="Bodoni MT" panose="02070603080606020203" pitchFamily="18" charset="0"/>
                <a:cs typeface="Monotype Corsiva"/>
              </a:rPr>
              <a:t>Give me the will to do the work of a Marine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 and to accept my share of responsibilities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with vigor and enthusiasm. 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Grant me the courage to be proficient in my daily performance. </a:t>
            </a:r>
          </a:p>
          <a:p>
            <a:pPr algn="ctr">
              <a:lnSpc>
                <a:spcPct val="70000"/>
              </a:lnSpc>
            </a:pPr>
            <a:endParaRPr lang="en-US" sz="1200" dirty="0">
              <a:latin typeface="Bodoni MT" panose="02070603080606020203" pitchFamily="18" charset="0"/>
              <a:cs typeface="Monotype Corsiva"/>
            </a:endParaRPr>
          </a:p>
          <a:p>
            <a:pPr algn="ctr">
              <a:lnSpc>
                <a:spcPct val="70000"/>
              </a:lnSpc>
            </a:pPr>
            <a:r>
              <a:rPr lang="en-US" sz="1200" dirty="0">
                <a:latin typeface="Bodoni MT" panose="02070603080606020203" pitchFamily="18" charset="0"/>
                <a:cs typeface="Monotype Corsiva"/>
              </a:rPr>
              <a:t> Keep me loyal and faithful to my superiors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and to the duties my country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and the Marine Corps have entrusted to me.  </a:t>
            </a:r>
          </a:p>
          <a:p>
            <a:pPr algn="ctr"/>
            <a:endParaRPr lang="en-US" sz="1200" dirty="0">
              <a:latin typeface="Bodoni MT" panose="02070603080606020203" pitchFamily="18" charset="0"/>
              <a:cs typeface="Monotype Corsiva"/>
            </a:endParaRPr>
          </a:p>
          <a:p>
            <a:pPr algn="ctr">
              <a:lnSpc>
                <a:spcPct val="70000"/>
              </a:lnSpc>
            </a:pPr>
            <a:r>
              <a:rPr lang="en-US" sz="1200" dirty="0">
                <a:latin typeface="Bodoni MT" panose="02070603080606020203" pitchFamily="18" charset="0"/>
                <a:cs typeface="Monotype Corsiva"/>
              </a:rPr>
              <a:t>Make me considerate of those committed to my leadership.  </a:t>
            </a:r>
          </a:p>
          <a:p>
            <a:pPr algn="ctr">
              <a:lnSpc>
                <a:spcPct val="70000"/>
              </a:lnSpc>
            </a:pPr>
            <a:r>
              <a:rPr lang="en-US" sz="1200" dirty="0">
                <a:latin typeface="Bodoni MT" panose="02070603080606020203" pitchFamily="18" charset="0"/>
                <a:cs typeface="Monotype Corsiva"/>
              </a:rPr>
              <a:t>Help me to wear my uniform with dignity, and let it remind me daily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of the traditions which I must uphold.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 </a:t>
            </a:r>
          </a:p>
          <a:p>
            <a:pPr algn="ctr">
              <a:lnSpc>
                <a:spcPct val="70000"/>
              </a:lnSpc>
            </a:pPr>
            <a:r>
              <a:rPr lang="en-US" sz="1200" dirty="0">
                <a:latin typeface="Bodoni MT" panose="02070603080606020203" pitchFamily="18" charset="0"/>
                <a:cs typeface="Monotype Corsiva"/>
              </a:rPr>
              <a:t>If I am inclined to doubt, steady my faith;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if I am tempted, make me strong to resist;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if I should miss the mark, give me courage to try again. </a:t>
            </a:r>
          </a:p>
          <a:p>
            <a:pPr algn="ctr">
              <a:lnSpc>
                <a:spcPct val="70000"/>
              </a:lnSpc>
            </a:pPr>
            <a:endParaRPr lang="en-US" sz="1200" dirty="0">
              <a:latin typeface="Bodoni MT" panose="02070603080606020203" pitchFamily="18" charset="0"/>
              <a:cs typeface="Monotype Corsiva"/>
            </a:endParaRPr>
          </a:p>
          <a:p>
            <a:pPr algn="ctr">
              <a:lnSpc>
                <a:spcPct val="70000"/>
              </a:lnSpc>
            </a:pPr>
            <a:r>
              <a:rPr lang="en-US" sz="1200" dirty="0">
                <a:latin typeface="Bodoni MT" panose="02070603080606020203" pitchFamily="18" charset="0"/>
                <a:cs typeface="Monotype Corsiva"/>
              </a:rPr>
              <a:t>Guide me with the light of truth and grant me wisdom </a:t>
            </a: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by which I may understand the answer to my prayer. </a:t>
            </a:r>
          </a:p>
          <a:p>
            <a:pPr algn="ctr"/>
            <a:endParaRPr lang="en-US" sz="1200" dirty="0">
              <a:latin typeface="Bodoni MT" panose="02070603080606020203" pitchFamily="18" charset="0"/>
              <a:cs typeface="Monotype Corsiva"/>
            </a:endParaRPr>
          </a:p>
          <a:p>
            <a:pPr algn="ctr"/>
            <a:r>
              <a:rPr lang="en-US" sz="1200" dirty="0">
                <a:latin typeface="Bodoni MT" panose="02070603080606020203" pitchFamily="18" charset="0"/>
                <a:cs typeface="Monotype Corsiva"/>
              </a:rPr>
              <a:t>Amen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7999" y="305606"/>
            <a:ext cx="378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Monotype Corsiva" panose="03010101010201010101" pitchFamily="66" charset="0"/>
                <a:cs typeface="Snell Roundhand"/>
              </a:rPr>
              <a:t>“Old Glory”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01" y="275328"/>
            <a:ext cx="378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latin typeface="Monotype Corsiva" panose="03010101010201010101" pitchFamily="66" charset="0"/>
                <a:cs typeface="Snell Roundhand"/>
              </a:rPr>
              <a:t>Marines’ Prayer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226627" y="247032"/>
            <a:ext cx="4583547" cy="7281542"/>
            <a:chOff x="133350" y="135082"/>
            <a:chExt cx="9791702" cy="7505441"/>
          </a:xfrm>
        </p:grpSpPr>
        <p:sp>
          <p:nvSpPr>
            <p:cNvPr id="11" name="Plaque 10"/>
            <p:cNvSpPr/>
            <p:nvPr/>
          </p:nvSpPr>
          <p:spPr>
            <a:xfrm>
              <a:off x="133350" y="138287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sng">
              <a:solidFill>
                <a:srgbClr val="FFFF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laque 11"/>
            <p:cNvSpPr/>
            <p:nvPr/>
          </p:nvSpPr>
          <p:spPr>
            <a:xfrm>
              <a:off x="133350" y="135082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thickThin">
              <a:solidFill>
                <a:srgbClr val="C000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5487" y="247032"/>
            <a:ext cx="4583547" cy="7281542"/>
            <a:chOff x="133350" y="135082"/>
            <a:chExt cx="9791702" cy="7505441"/>
          </a:xfrm>
        </p:grpSpPr>
        <p:sp>
          <p:nvSpPr>
            <p:cNvPr id="14" name="Plaque 13"/>
            <p:cNvSpPr/>
            <p:nvPr/>
          </p:nvSpPr>
          <p:spPr>
            <a:xfrm>
              <a:off x="133350" y="138287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sng">
              <a:solidFill>
                <a:srgbClr val="FFFF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laque 14"/>
            <p:cNvSpPr/>
            <p:nvPr/>
          </p:nvSpPr>
          <p:spPr>
            <a:xfrm>
              <a:off x="133350" y="135082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thickThin">
              <a:solidFill>
                <a:srgbClr val="C000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572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33" y="1892265"/>
            <a:ext cx="4315934" cy="4747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5" y="1892265"/>
            <a:ext cx="4315934" cy="4747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087" y="1803574"/>
            <a:ext cx="42647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essimaximi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faccat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idelliti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nonsequo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quo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volorro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vellaut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quibus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voluptamusam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resciasi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dolest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incienti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volorerum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moloratiorum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idemper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uptaspient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tenis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ationemquam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audae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nonecatiatet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magnihitia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diorem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Ucipsan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dandit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qui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modigen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danduciis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doloriaes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doloriae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simint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vellitiundis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molorep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udigendit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endae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arcipid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moluptur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Fic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dendus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Ximin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hit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volupturit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aciati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dolorporum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estrum rem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deliqui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exerrovitam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at.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Luptiur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nobitatibus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voluptatem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ulliquatur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sollor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Nonsequas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maximincia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nus ma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porepe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exceate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volutem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quibus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culpa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vendicte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soluptibus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sit at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fuga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dolupid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arum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poriasin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intis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volorescia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velecum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quibus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veriaeptae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Ehenimolor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tesequi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utaquam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doluptae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magnatur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Henis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vid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magnihillab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rernam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reperumque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que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eturita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aliquis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arum alit, vent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oditi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con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psandes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autatur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ma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vollitat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aboribus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sincide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lliqui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ommolutam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pa qui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deligen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digentio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volorempores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nonsequunt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faceprore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poratur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vollento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blatemposa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atquamet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fugia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quae pre, site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omnia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volorios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cum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earchic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iminciur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471" y="385575"/>
            <a:ext cx="1047613" cy="1316223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31704" y="387011"/>
            <a:ext cx="29202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latin typeface="Monotype Corsiva" panose="03010101010201010101" pitchFamily="66" charset="0"/>
              </a:rPr>
              <a:t>Rank</a:t>
            </a:r>
          </a:p>
          <a:p>
            <a:pPr algn="ctr">
              <a:lnSpc>
                <a:spcPts val="3000"/>
              </a:lnSpc>
            </a:pPr>
            <a:r>
              <a:rPr lang="en-US" sz="2000" dirty="0">
                <a:latin typeface="Monotype Corsiva" panose="03010101010201010101" pitchFamily="66" charset="0"/>
                <a:cs typeface="Snell Roundhand"/>
              </a:rPr>
              <a:t>First M. Last</a:t>
            </a:r>
          </a:p>
          <a:p>
            <a:pPr algn="ctr">
              <a:lnSpc>
                <a:spcPts val="3000"/>
              </a:lnSpc>
            </a:pPr>
            <a:r>
              <a:rPr lang="en-US" sz="2000" dirty="0">
                <a:latin typeface="Monotype Corsiva" panose="03010101010201010101" pitchFamily="66" charset="0"/>
                <a:cs typeface="Snell Roundhand"/>
              </a:rPr>
              <a:t>United States Marine Corps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984500"/>
            <a:ext cx="6400800" cy="180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472" y="1803574"/>
            <a:ext cx="42647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essimaximi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faccat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ditium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idelliti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nonsequo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quame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quo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volorro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vellaut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quibus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voluptamusam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resciasi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dolest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incienti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volorerum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moloratiorum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idemper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uptaspient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tenis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ationemquam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audae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nonecatiatet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magnihitia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diorem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Ucipsan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dandit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qui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modigen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danduciis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doloriaes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doloriae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simint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vellitiundis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molorep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udigendit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endae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arcipid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moluptur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Fic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dendus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Ximin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hit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volupturit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aciati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dolorporum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estrum rem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deliqui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exerrovitam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at.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Luptiur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nobitatibus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voluptatem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ulliquatur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sollor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Nonsequas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maximincia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nus ma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porepe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exceate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volutem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quibus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culpa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vendicte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soluptibus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sit at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fuga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dolupid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arum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poriasin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intis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volorescia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velecum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quibus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veriaeptae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Ehenimolor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tesequi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utaquam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doluptae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magnatur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Henis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cum vid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magnihillab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rernam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reperumque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que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eturita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aliquis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arum alit, vent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oditi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con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ipsum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consedi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psandes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autatur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ma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vollitat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aboribus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sincide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lliqui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ommolutam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sit pa qui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deligen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digentio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volorem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volorempores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nonsequunt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faceprore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poratur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vollento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blatemposa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atquamet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fugia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quae pre, site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omnia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volorios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cum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cus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earchic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iminciur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26627" y="226250"/>
            <a:ext cx="4583547" cy="7281542"/>
            <a:chOff x="133350" y="135082"/>
            <a:chExt cx="9791702" cy="7505441"/>
          </a:xfrm>
        </p:grpSpPr>
        <p:sp>
          <p:nvSpPr>
            <p:cNvPr id="12" name="Plaque 11"/>
            <p:cNvSpPr/>
            <p:nvPr/>
          </p:nvSpPr>
          <p:spPr>
            <a:xfrm>
              <a:off x="133350" y="138287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sng">
              <a:solidFill>
                <a:srgbClr val="FFFF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laque 12"/>
            <p:cNvSpPr/>
            <p:nvPr/>
          </p:nvSpPr>
          <p:spPr>
            <a:xfrm>
              <a:off x="133350" y="135082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thickThin">
              <a:solidFill>
                <a:srgbClr val="C000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5487" y="226250"/>
            <a:ext cx="4583547" cy="7281542"/>
            <a:chOff x="133350" y="135082"/>
            <a:chExt cx="9791702" cy="7505441"/>
          </a:xfrm>
        </p:grpSpPr>
        <p:sp>
          <p:nvSpPr>
            <p:cNvPr id="15" name="Plaque 14"/>
            <p:cNvSpPr/>
            <p:nvPr/>
          </p:nvSpPr>
          <p:spPr>
            <a:xfrm>
              <a:off x="133350" y="138287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sng">
              <a:solidFill>
                <a:srgbClr val="FFFF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laque 15"/>
            <p:cNvSpPr/>
            <p:nvPr/>
          </p:nvSpPr>
          <p:spPr>
            <a:xfrm>
              <a:off x="133350" y="135082"/>
              <a:ext cx="9791702" cy="7502236"/>
            </a:xfrm>
            <a:prstGeom prst="plaque">
              <a:avLst>
                <a:gd name="adj" fmla="val 2529"/>
              </a:avLst>
            </a:prstGeom>
            <a:noFill/>
            <a:ln w="76200" cmpd="thickThin">
              <a:solidFill>
                <a:srgbClr val="C00000"/>
              </a:solidFill>
              <a:miter lim="800000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410086" y="385575"/>
            <a:ext cx="1047613" cy="1316223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54319" y="387011"/>
            <a:ext cx="29202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>
                <a:latin typeface="Monotype Corsiva" panose="03010101010201010101" pitchFamily="66" charset="0"/>
              </a:rPr>
              <a:t>Rank</a:t>
            </a:r>
          </a:p>
          <a:p>
            <a:pPr algn="ctr">
              <a:lnSpc>
                <a:spcPts val="3000"/>
              </a:lnSpc>
            </a:pPr>
            <a:r>
              <a:rPr lang="en-US" sz="2000" dirty="0">
                <a:latin typeface="Monotype Corsiva" panose="03010101010201010101" pitchFamily="66" charset="0"/>
                <a:cs typeface="Snell Roundhand"/>
              </a:rPr>
              <a:t>First M. Last</a:t>
            </a:r>
          </a:p>
          <a:p>
            <a:pPr algn="ctr">
              <a:lnSpc>
                <a:spcPts val="3000"/>
              </a:lnSpc>
            </a:pPr>
            <a:r>
              <a:rPr lang="en-US" sz="2000" dirty="0">
                <a:latin typeface="Monotype Corsiva" panose="03010101010201010101" pitchFamily="66" charset="0"/>
                <a:cs typeface="Snell Roundhand"/>
              </a:rPr>
              <a:t>United States Marine Corps</a:t>
            </a:r>
          </a:p>
        </p:txBody>
      </p:sp>
    </p:spTree>
    <p:extLst>
      <p:ext uri="{BB962C8B-B14F-4D97-AF65-F5344CB8AC3E}">
        <p14:creationId xmlns:p14="http://schemas.microsoft.com/office/powerpoint/2010/main" val="217502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568" y="247917"/>
            <a:ext cx="9165264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</a:rPr>
              <a:t>DO NOT PRINT</a:t>
            </a:r>
          </a:p>
          <a:p>
            <a:pPr algn="ctr"/>
            <a:r>
              <a:rPr lang="en-US" sz="2200" b="1" u="sng" dirty="0"/>
              <a:t>EDITING AND PRINTING INSTRUCTIONS</a:t>
            </a:r>
          </a:p>
          <a:p>
            <a:pPr algn="ctr"/>
            <a:endParaRPr lang="en-US" sz="1200" dirty="0"/>
          </a:p>
          <a:p>
            <a:pPr marL="342900" lvl="0" indent="-342900">
              <a:buAutoNum type="arabicPeriod"/>
            </a:pPr>
            <a:r>
              <a:rPr lang="en-US" sz="2200" dirty="0"/>
              <a:t>Ensure that you place the correct information on the cover page to reflect the </a:t>
            </a:r>
            <a:r>
              <a:rPr lang="en-US" sz="2200" dirty="0" smtClean="0"/>
              <a:t>Event, </a:t>
            </a:r>
            <a:r>
              <a:rPr lang="en-US" sz="2200" dirty="0"/>
              <a:t>Date and </a:t>
            </a:r>
            <a:r>
              <a:rPr lang="en-US" sz="2200" dirty="0" smtClean="0"/>
              <a:t>Location.</a:t>
            </a:r>
            <a:endParaRPr lang="en-US" sz="2200" dirty="0"/>
          </a:p>
          <a:p>
            <a:pPr marL="342900" lvl="0" indent="-342900">
              <a:buAutoNum type="arabicPeriod"/>
            </a:pPr>
            <a:endParaRPr lang="en-US" sz="1200" dirty="0"/>
          </a:p>
          <a:p>
            <a:pPr lvl="0"/>
            <a:r>
              <a:rPr lang="en-US" sz="2200" dirty="0"/>
              <a:t>2. Place images </a:t>
            </a:r>
            <a:r>
              <a:rPr lang="en-US" sz="2200" dirty="0" smtClean="0"/>
              <a:t>in </a:t>
            </a:r>
            <a:r>
              <a:rPr lang="en-US" sz="2200" dirty="0"/>
              <a:t>respective </a:t>
            </a:r>
            <a:r>
              <a:rPr lang="en-US" sz="2200" dirty="0" smtClean="0"/>
              <a:t>places.</a:t>
            </a:r>
            <a:endParaRPr lang="en-US" sz="2200" dirty="0"/>
          </a:p>
          <a:p>
            <a:pPr lvl="1"/>
            <a:r>
              <a:rPr lang="en-US" sz="2200" dirty="0"/>
              <a:t>a. Right click on image from file, click on “Copy.”</a:t>
            </a:r>
          </a:p>
          <a:p>
            <a:pPr lvl="1"/>
            <a:r>
              <a:rPr lang="en-US" sz="2200" dirty="0"/>
              <a:t>b. Right click onto PowerPoint biography page, and “Paste” image.</a:t>
            </a:r>
          </a:p>
          <a:p>
            <a:pPr lvl="1"/>
            <a:r>
              <a:rPr lang="en-US" sz="2200" dirty="0"/>
              <a:t>c. Drag image to the appropriate </a:t>
            </a:r>
            <a:r>
              <a:rPr lang="en-US" sz="2200" dirty="0" smtClean="0"/>
              <a:t>place</a:t>
            </a:r>
            <a:endParaRPr lang="en-US" sz="2200" dirty="0"/>
          </a:p>
          <a:p>
            <a:pPr lvl="1"/>
            <a:endParaRPr lang="en-US" sz="1200" dirty="0"/>
          </a:p>
          <a:p>
            <a:pPr lvl="0"/>
            <a:r>
              <a:rPr lang="en-US" sz="2200" dirty="0"/>
              <a:t>3. Copy </a:t>
            </a:r>
            <a:r>
              <a:rPr lang="en-US" sz="2200" dirty="0" smtClean="0"/>
              <a:t>any </a:t>
            </a:r>
            <a:r>
              <a:rPr lang="en-US" sz="2200" dirty="0"/>
              <a:t>text from original document, and paste into text box.</a:t>
            </a:r>
          </a:p>
          <a:p>
            <a:pPr lvl="1"/>
            <a:r>
              <a:rPr lang="en-US" sz="2200" dirty="0"/>
              <a:t>a. Highlight all “filler text” inside text box and “Delete.”</a:t>
            </a:r>
          </a:p>
          <a:p>
            <a:pPr lvl="1"/>
            <a:r>
              <a:rPr lang="en-US" sz="2200" dirty="0"/>
              <a:t>b. Highlight all text from Bio and right click, then “Copy.”</a:t>
            </a:r>
          </a:p>
          <a:p>
            <a:pPr lvl="1"/>
            <a:r>
              <a:rPr lang="en-US" sz="2200" dirty="0"/>
              <a:t>c. Right click in PowerPoint text box, and click “Paste.”</a:t>
            </a:r>
          </a:p>
          <a:p>
            <a:pPr lvl="1"/>
            <a:r>
              <a:rPr lang="en-US" sz="2200" dirty="0"/>
              <a:t>d. Ensure all text is present. If not, then change font size (click in text box, Ctrl + A to highlight all text, and lower font size at the top of the PowerPoint slide in the “Home” tab).</a:t>
            </a:r>
          </a:p>
          <a:p>
            <a:pPr lvl="1"/>
            <a:r>
              <a:rPr lang="en-US" sz="2200" dirty="0"/>
              <a:t>e. Ensure that the text is for the correct individual pictured above, and remember to always spell check.</a:t>
            </a:r>
          </a:p>
          <a:p>
            <a:pPr lvl="1"/>
            <a:r>
              <a:rPr lang="en-US" sz="2200" dirty="0"/>
              <a:t>f. Change the ranks and names at the top to reflect the correct individuals.</a:t>
            </a:r>
          </a:p>
          <a:p>
            <a:pPr lvl="1"/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0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568" y="247917"/>
            <a:ext cx="916526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</a:rPr>
              <a:t>DO NOT PRINT</a:t>
            </a:r>
          </a:p>
          <a:p>
            <a:pPr algn="ctr"/>
            <a:r>
              <a:rPr lang="en-US" sz="2200" b="1" u="sng" dirty="0"/>
              <a:t>EDITING AND PRINTING INSTRUCTIONS</a:t>
            </a:r>
          </a:p>
          <a:p>
            <a:pPr algn="ctr"/>
            <a:endParaRPr lang="en-US" sz="1200" dirty="0"/>
          </a:p>
          <a:p>
            <a:pPr lvl="0"/>
            <a:r>
              <a:rPr lang="en-US" sz="2200" dirty="0" smtClean="0"/>
              <a:t>4.  “The Watch”, “Marines Prayer” “Old Glory” can be moved or replaced to add specific content for your event.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 smtClean="0"/>
              <a:t>5. Ensure that your finished program is in increments of 4 to ensure that there are no blank pages when printing. (When you fold a 8 ½”x 11” piece of paper you will have 4 pages)</a:t>
            </a:r>
          </a:p>
          <a:p>
            <a:pPr lvl="0"/>
            <a:endParaRPr lang="en-US" sz="2200" dirty="0" smtClean="0"/>
          </a:p>
          <a:p>
            <a:pPr lvl="0"/>
            <a:r>
              <a:rPr lang="en-US" sz="2200" dirty="0"/>
              <a:t>6. Save document as a PDF.	</a:t>
            </a:r>
          </a:p>
          <a:p>
            <a:pPr lvl="1"/>
            <a:r>
              <a:rPr lang="en-US" sz="2200" dirty="0"/>
              <a:t>a. Click “File,” “Save as.”</a:t>
            </a:r>
          </a:p>
          <a:p>
            <a:pPr lvl="1"/>
            <a:r>
              <a:rPr lang="en-US" sz="2200" dirty="0"/>
              <a:t>b. At the bottom, in the “Save as type” drop-down menu, select PDF.</a:t>
            </a:r>
          </a:p>
          <a:p>
            <a:pPr lvl="1"/>
            <a:r>
              <a:rPr lang="en-US" sz="2200" dirty="0"/>
              <a:t>c. Ensure you save it to a place you can easily find it (i.e. Desktop, Documents, etc…)</a:t>
            </a:r>
          </a:p>
          <a:p>
            <a:pPr lvl="0"/>
            <a:endParaRPr lang="en-US" sz="2200" dirty="0"/>
          </a:p>
          <a:p>
            <a:pPr lvl="1"/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4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618" y="339761"/>
            <a:ext cx="913868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u="sng" dirty="0">
                <a:solidFill>
                  <a:srgbClr val="FF0000"/>
                </a:solidFill>
              </a:rPr>
              <a:t>DO NOT PRINT</a:t>
            </a:r>
          </a:p>
          <a:p>
            <a:pPr lvl="0"/>
            <a:endParaRPr lang="en-US" sz="2200" dirty="0"/>
          </a:p>
          <a:p>
            <a:pPr lvl="0"/>
            <a:r>
              <a:rPr lang="en-US" sz="2200" dirty="0" smtClean="0"/>
              <a:t>7. </a:t>
            </a:r>
            <a:r>
              <a:rPr lang="en-US" sz="2200" dirty="0"/>
              <a:t>Once the all other steps are completed, print the document.</a:t>
            </a:r>
          </a:p>
          <a:p>
            <a:pPr lvl="1"/>
            <a:r>
              <a:rPr lang="en-US" sz="2200" dirty="0"/>
              <a:t>a. Click on “File,” “Print.” </a:t>
            </a:r>
          </a:p>
          <a:p>
            <a:pPr lvl="1"/>
            <a:r>
              <a:rPr lang="en-US" sz="2200" dirty="0"/>
              <a:t>b. Select the number of copies you need to print, but ensure you print a   test copy first.</a:t>
            </a:r>
          </a:p>
          <a:p>
            <a:pPr lvl="1"/>
            <a:r>
              <a:rPr lang="en-US" sz="2200" dirty="0"/>
              <a:t>c. Under “Pages to Print,” type 1 – 4, so you don’t print the instructions.</a:t>
            </a:r>
          </a:p>
          <a:p>
            <a:pPr lvl="1"/>
            <a:r>
              <a:rPr lang="en-US" sz="2200" dirty="0"/>
              <a:t>d. Click on “Actual Size.”</a:t>
            </a:r>
          </a:p>
          <a:p>
            <a:pPr lvl="1"/>
            <a:r>
              <a:rPr lang="en-US" sz="2200" dirty="0"/>
              <a:t>d. Select “Print on Both Sides, Flip pages on short edge.”</a:t>
            </a:r>
          </a:p>
          <a:p>
            <a:pPr lvl="1"/>
            <a:r>
              <a:rPr lang="en-US" sz="2200" dirty="0"/>
              <a:t>e. Ensure that the “Orientation” is set to “Landscape.” </a:t>
            </a:r>
          </a:p>
        </p:txBody>
      </p:sp>
    </p:spTree>
    <p:extLst>
      <p:ext uri="{BB962C8B-B14F-4D97-AF65-F5344CB8AC3E}">
        <p14:creationId xmlns:p14="http://schemas.microsoft.com/office/powerpoint/2010/main" val="1411973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618" y="339761"/>
            <a:ext cx="9138683" cy="3173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u="sng" dirty="0" smtClean="0">
                <a:solidFill>
                  <a:srgbClr val="FF0000"/>
                </a:solidFill>
              </a:rPr>
              <a:t>DO NOT PRINT</a:t>
            </a:r>
          </a:p>
          <a:p>
            <a:pPr lvl="0"/>
            <a:r>
              <a:rPr lang="en-US" sz="2200" dirty="0" err="1" smtClean="0"/>
              <a:t>NOTE:If</a:t>
            </a:r>
            <a:r>
              <a:rPr lang="en-US" sz="2200" dirty="0" smtClean="0"/>
              <a:t> you want your program printed for you. You may submit a request with DLA (Defense Printing). Contact information </a:t>
            </a:r>
            <a:r>
              <a:rPr lang="en-US" sz="2200" smtClean="0"/>
              <a:t>is below.</a:t>
            </a:r>
            <a:endParaRPr lang="en-US" sz="2200" dirty="0" smtClean="0"/>
          </a:p>
          <a:p>
            <a:pPr lvl="0"/>
            <a:endParaRPr lang="en-US" sz="2200" dirty="0" smtClean="0"/>
          </a:p>
          <a:p>
            <a:pPr lvl="0"/>
            <a:r>
              <a:rPr lang="en-US" sz="2200" dirty="0" smtClean="0"/>
              <a:t>DLA </a:t>
            </a:r>
          </a:p>
          <a:p>
            <a:pPr lvl="0"/>
            <a:r>
              <a:rPr lang="en-US" dirty="0" smtClean="0"/>
              <a:t>1001 Barnett Ave</a:t>
            </a:r>
          </a:p>
          <a:p>
            <a:pPr lvl="0"/>
            <a:r>
              <a:rPr lang="en-US" dirty="0" smtClean="0"/>
              <a:t>Quantico, VA 22134</a:t>
            </a:r>
          </a:p>
          <a:p>
            <a:pPr lvl="0"/>
            <a:r>
              <a:rPr lang="en-US" dirty="0" smtClean="0"/>
              <a:t>(703</a:t>
            </a:r>
            <a:r>
              <a:rPr lang="en-US" dirty="0"/>
              <a:t>) </a:t>
            </a:r>
            <a:r>
              <a:rPr lang="en-US" dirty="0" smtClean="0"/>
              <a:t>784-2208</a:t>
            </a:r>
            <a:endParaRPr lang="en-US" sz="2200" dirty="0"/>
          </a:p>
          <a:p>
            <a:pPr lvl="0"/>
            <a:r>
              <a:rPr lang="en-US" u="sng" dirty="0">
                <a:hlinkClick r:id="rId2"/>
              </a:rPr>
              <a:t>Document Services (dla.mil)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8255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49DAB309120F45B3B7D40999627DC7" ma:contentTypeVersion="0" ma:contentTypeDescription="Create a new document." ma:contentTypeScope="" ma:versionID="251d751a6ad1dfb281340bc29640f7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D7D7F0-17B3-4DFE-B8A0-AF8A53CDF1DC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8211D38-1414-4CFE-A6EB-01BB5D3C33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C577F2-A24F-4FE7-96E2-E0FAED2082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2194</Words>
  <Application>Microsoft Office PowerPoint</Application>
  <PresentationFormat>Custom</PresentationFormat>
  <Paragraphs>177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Bodoni</vt:lpstr>
      <vt:lpstr>Bodoni MT</vt:lpstr>
      <vt:lpstr>Calibri</vt:lpstr>
      <vt:lpstr>Calibri Light</vt:lpstr>
      <vt:lpstr>Monotype Corsiva</vt:lpstr>
      <vt:lpstr>Snell Roundhand</vt:lpstr>
      <vt:lpstr>华文楷体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Brooks MSgt Adaecus G</dc:creator>
  <cp:lastModifiedBy>Leitenberger CIV Michael</cp:lastModifiedBy>
  <cp:revision>15</cp:revision>
  <dcterms:created xsi:type="dcterms:W3CDTF">2019-10-01T19:44:13Z</dcterms:created>
  <dcterms:modified xsi:type="dcterms:W3CDTF">2022-05-06T13:22:38Z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0x0101009C49DAB309120F45B3B7D40999627DC7</vt:lpwstr>
  </property>
</Properties>
</file>